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305" r:id="rId6"/>
    <p:sldId id="1283" r:id="rId7"/>
    <p:sldId id="651" r:id="rId8"/>
    <p:sldId id="1502" r:id="rId9"/>
    <p:sldId id="1505" r:id="rId10"/>
    <p:sldId id="958" r:id="rId11"/>
    <p:sldId id="1507" r:id="rId12"/>
    <p:sldId id="1508" r:id="rId13"/>
    <p:sldId id="1513" r:id="rId14"/>
    <p:sldId id="1518" r:id="rId15"/>
    <p:sldId id="1501" r:id="rId16"/>
    <p:sldId id="1500" r:id="rId17"/>
  </p:sldIdLst>
  <p:sldSz cx="9144000" cy="5143500" type="screen16x9"/>
  <p:notesSz cx="7104063" cy="10234613"/>
  <p:custDataLst>
    <p:tags r:id="rId20"/>
  </p:custDataLst>
  <p:defaultTextStyle>
    <a:defPPr>
      <a:defRPr lang="zh-CN"/>
    </a:defPPr>
    <a:lvl1pPr marL="0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91465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82930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74395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65860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57325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49425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40890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32355" algn="l" defTabSz="5829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357" userDrawn="1">
          <p15:clr>
            <a:srgbClr val="A4A3A4"/>
          </p15:clr>
        </p15:guide>
        <p15:guide id="6" pos="5452" userDrawn="1">
          <p15:clr>
            <a:srgbClr val="A4A3A4"/>
          </p15:clr>
        </p15:guide>
        <p15:guide id="7" orient="horz" pos="31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181"/>
    <a:srgbClr val="CFCFCF"/>
    <a:srgbClr val="505050"/>
    <a:srgbClr val="0255CD"/>
    <a:srgbClr val="9B6FB2"/>
    <a:srgbClr val="D689A9"/>
    <a:srgbClr val="FFC6DE"/>
    <a:srgbClr val="3FBABA"/>
    <a:srgbClr val="CEDBC7"/>
    <a:srgbClr val="517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36" y="52"/>
      </p:cViewPr>
      <p:guideLst>
        <p:guide orient="horz" pos="1620"/>
        <p:guide pos="2880"/>
        <p:guide orient="horz" pos="2357"/>
        <p:guide pos="5452"/>
        <p:guide orient="horz" pos="31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>
                <a:ea typeface="宋体" panose="02010600030101010101" pitchFamily="2" charset="-122"/>
              </a:rPr>
              <a:t>2026/6/22</a:t>
            </a:fld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>
                <a:ea typeface="宋体" panose="02010600030101010101" pitchFamily="2" charset="-122"/>
              </a:rPr>
              <a:t>‹#›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582930" rtl="0" eaLnBrk="1" latinLnBrk="0" hangingPunct="1">
      <a:defRPr sz="8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1pPr>
    <a:lvl2pPr marL="291465" algn="l" defTabSz="582930" rtl="0" eaLnBrk="1" latinLnBrk="0" hangingPunct="1">
      <a:defRPr sz="8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2pPr>
    <a:lvl3pPr marL="582930" algn="l" defTabSz="582930" rtl="0" eaLnBrk="1" latinLnBrk="0" hangingPunct="1">
      <a:defRPr sz="8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3pPr>
    <a:lvl4pPr marL="874395" algn="l" defTabSz="582930" rtl="0" eaLnBrk="1" latinLnBrk="0" hangingPunct="1">
      <a:defRPr sz="8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4pPr>
    <a:lvl5pPr marL="1165860" algn="l" defTabSz="582930" rtl="0" eaLnBrk="1" latinLnBrk="0" hangingPunct="1">
      <a:defRPr sz="8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5pPr>
    <a:lvl6pPr marL="1457325" algn="l" defTabSz="58293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49425" algn="l" defTabSz="58293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40890" algn="l" defTabSz="58293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32355" algn="l" defTabSz="58293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1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1" cy="1241822"/>
          </a:xfrm>
        </p:spPr>
        <p:txBody>
          <a:bodyPr/>
          <a:lstStyle>
            <a:lvl1pPr marL="0" indent="0" algn="ctr">
              <a:buNone/>
              <a:defRPr sz="2100"/>
            </a:lvl1pPr>
            <a:lvl2pPr marL="408305" indent="0" algn="ctr">
              <a:buNone/>
              <a:defRPr sz="1800"/>
            </a:lvl2pPr>
            <a:lvl3pPr marL="815975" indent="0" algn="ctr">
              <a:buNone/>
              <a:defRPr sz="1600"/>
            </a:lvl3pPr>
            <a:lvl4pPr marL="1224280" indent="0" algn="ctr">
              <a:buNone/>
              <a:defRPr sz="1400"/>
            </a:lvl4pPr>
            <a:lvl5pPr marL="1632585" indent="0" algn="ctr">
              <a:buNone/>
              <a:defRPr sz="1400"/>
            </a:lvl5pPr>
            <a:lvl6pPr marL="2040890" indent="0" algn="ctr">
              <a:buNone/>
              <a:defRPr sz="1400"/>
            </a:lvl6pPr>
            <a:lvl7pPr marL="2448560" indent="0" algn="ctr">
              <a:buNone/>
              <a:defRPr sz="1400"/>
            </a:lvl7pPr>
            <a:lvl8pPr marL="2856865" indent="0" algn="ctr">
              <a:buNone/>
              <a:defRPr sz="1400"/>
            </a:lvl8pPr>
            <a:lvl9pPr marL="3265170" indent="0" algn="ctr">
              <a:buNone/>
              <a:defRPr sz="1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3"/>
            <a:ext cx="7886701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1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1" cy="112514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083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5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2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8"/>
            <a:ext cx="3886201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369218"/>
            <a:ext cx="3886201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500"/>
            </a:lvl1pPr>
            <a:lvl2pPr marL="408305" indent="0">
              <a:buNone/>
              <a:defRPr sz="2100"/>
            </a:lvl2pPr>
            <a:lvl3pPr marL="815975" indent="0">
              <a:buNone/>
              <a:defRPr sz="1800"/>
            </a:lvl3pPr>
            <a:lvl4pPr marL="1224280" indent="0">
              <a:buNone/>
              <a:defRPr sz="1600"/>
            </a:lvl4pPr>
            <a:lvl5pPr marL="1632585" indent="0">
              <a:buNone/>
              <a:defRPr sz="1600"/>
            </a:lvl5pPr>
            <a:lvl6pPr marL="2040890" indent="0">
              <a:buNone/>
              <a:defRPr sz="1600"/>
            </a:lvl6pPr>
            <a:lvl7pPr marL="2448560" indent="0">
              <a:buNone/>
              <a:defRPr sz="1600"/>
            </a:lvl7pPr>
            <a:lvl8pPr marL="2856865" indent="0">
              <a:buNone/>
              <a:defRPr sz="1600"/>
            </a:lvl8pPr>
            <a:lvl9pPr marL="326517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5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500"/>
            </a:lvl1pPr>
            <a:lvl2pPr marL="408305" indent="0">
              <a:buNone/>
              <a:defRPr sz="2100"/>
            </a:lvl2pPr>
            <a:lvl3pPr marL="815975" indent="0">
              <a:buNone/>
              <a:defRPr sz="1800"/>
            </a:lvl3pPr>
            <a:lvl4pPr marL="1224280" indent="0">
              <a:buNone/>
              <a:defRPr sz="1600"/>
            </a:lvl4pPr>
            <a:lvl5pPr marL="1632585" indent="0">
              <a:buNone/>
              <a:defRPr sz="1600"/>
            </a:lvl5pPr>
            <a:lvl6pPr marL="2040890" indent="0">
              <a:buNone/>
              <a:defRPr sz="1600"/>
            </a:lvl6pPr>
            <a:lvl7pPr marL="2448560" indent="0">
              <a:buNone/>
              <a:defRPr sz="1600"/>
            </a:lvl7pPr>
            <a:lvl8pPr marL="2856865" indent="0">
              <a:buNone/>
              <a:defRPr sz="1600"/>
            </a:lvl8pPr>
            <a:lvl9pPr marL="326517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5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342900"/>
            <a:ext cx="4629150" cy="4052888"/>
          </a:xfrm>
        </p:spPr>
        <p:txBody>
          <a:bodyPr/>
          <a:lstStyle>
            <a:lvl1pPr marL="0" indent="0">
              <a:buNone/>
              <a:defRPr sz="2900"/>
            </a:lvl1pPr>
            <a:lvl2pPr marL="408305" indent="0">
              <a:buNone/>
              <a:defRPr sz="2500"/>
            </a:lvl2pPr>
            <a:lvl3pPr marL="815975" indent="0">
              <a:buNone/>
              <a:defRPr sz="2100"/>
            </a:lvl3pPr>
            <a:lvl4pPr marL="1224280" indent="0">
              <a:buNone/>
              <a:defRPr sz="1800"/>
            </a:lvl4pPr>
            <a:lvl5pPr marL="1632585" indent="0">
              <a:buNone/>
              <a:defRPr sz="1800"/>
            </a:lvl5pPr>
            <a:lvl6pPr marL="2040890" indent="0">
              <a:buNone/>
              <a:defRPr sz="1800"/>
            </a:lvl6pPr>
            <a:lvl7pPr marL="2448560" indent="0">
              <a:buNone/>
              <a:defRPr sz="1800"/>
            </a:lvl7pPr>
            <a:lvl8pPr marL="2856865" indent="0">
              <a:buNone/>
              <a:defRPr sz="1800"/>
            </a:lvl8pPr>
            <a:lvl9pPr marL="3265170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800"/>
            </a:lvl1pPr>
            <a:lvl2pPr marL="408305" indent="0">
              <a:buNone/>
              <a:defRPr sz="1600"/>
            </a:lvl2pPr>
            <a:lvl3pPr marL="815975" indent="0">
              <a:buNone/>
              <a:defRPr sz="1400"/>
            </a:lvl3pPr>
            <a:lvl4pPr marL="1224280" indent="0">
              <a:buNone/>
              <a:defRPr sz="1300"/>
            </a:lvl4pPr>
            <a:lvl5pPr marL="1632585" indent="0">
              <a:buNone/>
              <a:defRPr sz="1300"/>
            </a:lvl5pPr>
            <a:lvl6pPr marL="2040890" indent="0">
              <a:buNone/>
              <a:defRPr sz="1300"/>
            </a:lvl6pPr>
            <a:lvl7pPr marL="2448560" indent="0">
              <a:buNone/>
              <a:defRPr sz="1300"/>
            </a:lvl7pPr>
            <a:lvl8pPr marL="2856865" indent="0">
              <a:buNone/>
              <a:defRPr sz="1300"/>
            </a:lvl8pPr>
            <a:lvl9pPr marL="3265170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6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1" cy="994172"/>
          </a:xfrm>
          <a:prstGeom prst="rect">
            <a:avLst/>
          </a:prstGeom>
        </p:spPr>
        <p:txBody>
          <a:bodyPr vert="horz" lIns="58303" tIns="29152" rIns="58303" bIns="2915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1" cy="3263504"/>
          </a:xfrm>
          <a:prstGeom prst="rect">
            <a:avLst/>
          </a:prstGeom>
        </p:spPr>
        <p:txBody>
          <a:bodyPr vert="horz" lIns="58303" tIns="29152" rIns="58303" bIns="2915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58303" tIns="29152" rIns="58303" bIns="2915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t>2026/6/22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58303" tIns="29152" rIns="58303" bIns="2915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58303" tIns="29152" rIns="58303" bIns="2915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815975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宋体" panose="02010600030101010101" pitchFamily="2" charset="-122"/>
          <a:cs typeface="+mj-cs"/>
        </a:defRPr>
      </a:lvl1pPr>
    </p:titleStyle>
    <p:bodyStyle>
      <a:lvl1pPr marL="203835" indent="-203835" algn="l" defTabSz="815975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1pPr>
      <a:lvl2pPr marL="61214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1020445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42875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183642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244725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3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70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05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68020" y="133350"/>
            <a:ext cx="7927231" cy="4849495"/>
            <a:chOff x="2059" y="955"/>
            <a:chExt cx="15083" cy="9227"/>
          </a:xfrm>
        </p:grpSpPr>
        <p:pic>
          <p:nvPicPr>
            <p:cNvPr id="15" name="Picture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" y="955"/>
              <a:ext cx="4860" cy="4860"/>
            </a:xfrm>
            <a:prstGeom prst="rect">
              <a:avLst/>
            </a:prstGeom>
          </p:spPr>
        </p:pic>
        <p:pic>
          <p:nvPicPr>
            <p:cNvPr id="16" name="Picture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284" y="9062"/>
              <a:ext cx="4633" cy="1120"/>
            </a:xfrm>
            <a:prstGeom prst="rect">
              <a:avLst/>
            </a:prstGeom>
          </p:spPr>
        </p:pic>
        <p:sp>
          <p:nvSpPr>
            <p:cNvPr id="17" name="标题 1"/>
            <p:cNvSpPr txBox="1"/>
            <p:nvPr>
              <p:custDataLst>
                <p:tags r:id="rId3"/>
              </p:custDataLst>
            </p:nvPr>
          </p:nvSpPr>
          <p:spPr>
            <a:xfrm>
              <a:off x="2059" y="5207"/>
              <a:ext cx="15083" cy="175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 anchor="b">
              <a:spAutoFit/>
            </a:bodyPr>
            <a:lstStyle/>
            <a:p>
              <a:pPr algn="ctr" defTabSz="1280160">
                <a:lnSpc>
                  <a:spcPct val="90000"/>
                </a:lnSpc>
                <a:defRPr sz="200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苹方 中等" panose="020B0400000000000000" charset="-122"/>
                </a:defRPr>
              </a:pPr>
              <a:r>
                <a:rPr lang="zh-CN" sz="4000" b="1" dirty="0">
                  <a:solidFill>
                    <a:srgbClr val="3F3F3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广东以色列理工学院</a:t>
              </a:r>
              <a:endParaRPr lang="en-US" altLang="zh-CN" sz="4000" b="1" dirty="0">
                <a:solidFill>
                  <a:srgbClr val="3F3F3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algn="ctr" defTabSz="1280160">
                <a:lnSpc>
                  <a:spcPct val="90000"/>
                </a:lnSpc>
                <a:defRPr sz="200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苹方 中等" panose="020B0400000000000000" charset="-122"/>
                </a:defRPr>
              </a:pPr>
              <a:r>
                <a:rPr lang="zh-CN" altLang="en-US" sz="2000" dirty="0">
                  <a:sym typeface="苹方 中等" panose="020B0400000000000000" charset="-122"/>
                </a:rPr>
                <a:t>中试实验室品尝室</a:t>
              </a:r>
              <a:r>
                <a:rPr lang="zh-CN" altLang="en-US" dirty="0">
                  <a:solidFill>
                    <a:srgbClr val="3F3F3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施工材料表</a:t>
              </a:r>
            </a:p>
          </p:txBody>
        </p:sp>
        <p:sp>
          <p:nvSpPr>
            <p:cNvPr id="18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3941" y="7128"/>
              <a:ext cx="11092" cy="107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 anchor="b">
              <a:spAutoFit/>
            </a:bodyPr>
            <a:lstStyle/>
            <a:p>
              <a:pPr algn="ctr" defTabSz="1280160">
                <a:lnSpc>
                  <a:spcPct val="90000"/>
                </a:lnSpc>
                <a:defRPr sz="200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苹方 中等" panose="020B0400000000000000" charset="-122"/>
                </a:defRPr>
              </a:pPr>
              <a:r>
                <a:rPr lang="zh-CN" altLang="en-US" dirty="0">
                  <a:solidFill>
                    <a:srgbClr val="5C5C5C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Guangdong </a:t>
              </a:r>
              <a:r>
                <a:rPr lang="en-US" altLang="zh-CN" dirty="0">
                  <a:solidFill>
                    <a:srgbClr val="5C5C5C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Technion </a:t>
              </a:r>
              <a:r>
                <a:rPr lang="zh-CN" altLang="en-US" dirty="0">
                  <a:solidFill>
                    <a:srgbClr val="5C5C5C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Israel Institute of Technology </a:t>
              </a:r>
              <a:endParaRPr lang="en-US" altLang="zh-CN" dirty="0">
                <a:solidFill>
                  <a:srgbClr val="5C5C5C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endParaRPr>
            </a:p>
            <a:p>
              <a:pPr algn="ctr" defTabSz="1280160">
                <a:lnSpc>
                  <a:spcPct val="90000"/>
                </a:lnSpc>
                <a:defRPr sz="200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苹方 中等" panose="020B0400000000000000" charset="-122"/>
                </a:defRPr>
              </a:pPr>
              <a:r>
                <a:rPr lang="en-US" altLang="zh-CN" sz="1400" dirty="0">
                  <a:solidFill>
                    <a:srgbClr val="5C5C5C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Materials List For Pilot Plante Tasting Room and </a:t>
              </a:r>
              <a:r>
                <a:rPr lang="en-US" altLang="zh-CN" sz="1400" dirty="0">
                  <a:solidFill>
                    <a:srgbClr val="5C5C5C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  <a:sym typeface="苹方 中等" panose="020B0400000000000000" charset="-122"/>
                </a:rPr>
                <a:t>O</a:t>
              </a:r>
              <a:r>
                <a:rPr lang="en-US" sz="1400" dirty="0">
                  <a:solidFill>
                    <a:srgbClr val="5C5C5C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  <a:sym typeface="苹方 中等" panose="020B0400000000000000" charset="-122"/>
                </a:rPr>
                <a:t>bservation Platform</a:t>
              </a:r>
              <a:endParaRPr lang="zh-CN" altLang="en-US" sz="1400" dirty="0">
                <a:solidFill>
                  <a:srgbClr val="5C5C5C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2A372-27B2-966A-B461-B46C0C63C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C6C6AC89-9F1E-E589-3260-068598AC7D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5765" y="800735"/>
            <a:ext cx="83318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: 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灰色铝板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区域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: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品尝室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 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62020-B42D-193D-24DF-8DEDCAF83736}"/>
              </a:ext>
            </a:extLst>
          </p:cNvPr>
          <p:cNvSpPr txBox="1"/>
          <p:nvPr/>
        </p:nvSpPr>
        <p:spPr>
          <a:xfrm>
            <a:off x="542457" y="517937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AL-05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27C800-E4EA-7EF9-D3F4-6DF56DE7B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94" y="393700"/>
            <a:ext cx="2431056" cy="21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76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>
            <p:custDataLst>
              <p:tags r:id="rId1"/>
            </p:custDataLst>
          </p:nvPr>
        </p:nvSpPr>
        <p:spPr>
          <a:xfrm>
            <a:off x="405765" y="800735"/>
            <a:ext cx="833183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灰色大理石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区域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:  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接待台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</a:t>
            </a: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 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457" y="517937"/>
            <a:ext cx="1271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ST-01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0" y="1058545"/>
            <a:ext cx="191897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>
            <p:custDataLst>
              <p:tags r:id="rId1"/>
            </p:custDataLst>
          </p:nvPr>
        </p:nvSpPr>
        <p:spPr>
          <a:xfrm>
            <a:off x="405765" y="800735"/>
            <a:ext cx="833183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白色人造石  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区域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: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大厅服务台台面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</a:t>
            </a: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 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457" y="517937"/>
            <a:ext cx="1300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ST-02</a:t>
            </a:r>
            <a:endParaRPr lang="en-US" altLang="zh-CN" sz="16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75" y="685800"/>
            <a:ext cx="1920875" cy="18649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1029003" y="1007744"/>
            <a:ext cx="2258723" cy="13279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PT-01 :  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白色乳胶漆</a:t>
            </a:r>
            <a: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（顶面、墙面）</a:t>
            </a:r>
            <a:b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PT-02：</a:t>
            </a:r>
            <a: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深灰色乳胶漆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PT-07:   </a:t>
            </a:r>
            <a: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浅亚光灰色油漆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95325" y="19494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物料文本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704850" y="701040"/>
            <a:ext cx="2948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、乳胶漆材料编号及名称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8"/>
          <p:cNvSpPr txBox="1"/>
          <p:nvPr>
            <p:custDataLst>
              <p:tags r:id="rId4"/>
            </p:custDataLst>
          </p:nvPr>
        </p:nvSpPr>
        <p:spPr>
          <a:xfrm>
            <a:off x="999600" y="2925509"/>
            <a:ext cx="2767689" cy="1902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WD-01 :   </a:t>
            </a:r>
            <a: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浅灰色胶合板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WD-02 :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木饰面</a:t>
            </a: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b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WD-03：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木板</a:t>
            </a: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WD-06：</a:t>
            </a:r>
            <a: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深灰色胶合板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b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</a:b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TextBox 4"/>
          <p:cNvSpPr txBox="1"/>
          <p:nvPr>
            <p:custDataLst>
              <p:tags r:id="rId5"/>
            </p:custDataLst>
          </p:nvPr>
        </p:nvSpPr>
        <p:spPr>
          <a:xfrm>
            <a:off x="704850" y="2630170"/>
            <a:ext cx="2948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、木饰面材料编号及名称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8"/>
          <p:cNvSpPr txBox="1"/>
          <p:nvPr>
            <p:custDataLst>
              <p:tags r:id="rId6"/>
            </p:custDataLst>
          </p:nvPr>
        </p:nvSpPr>
        <p:spPr>
          <a:xfrm>
            <a:off x="3901107" y="1007744"/>
            <a:ext cx="1835732" cy="1397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TLF-03：  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瓷砖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TLW-05：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白色墙砖</a:t>
            </a:r>
            <a:b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</a:b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8" name="TextBox 4"/>
          <p:cNvSpPr txBox="1"/>
          <p:nvPr>
            <p:custDataLst>
              <p:tags r:id="rId7"/>
            </p:custDataLst>
          </p:nvPr>
        </p:nvSpPr>
        <p:spPr>
          <a:xfrm>
            <a:off x="3611879" y="701040"/>
            <a:ext cx="2159883" cy="306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、瓷砖材料编号及名称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8"/>
          <p:cNvSpPr txBox="1"/>
          <p:nvPr>
            <p:custDataLst>
              <p:tags r:id="rId8"/>
            </p:custDataLst>
          </p:nvPr>
        </p:nvSpPr>
        <p:spPr>
          <a:xfrm>
            <a:off x="6474155" y="1007744"/>
            <a:ext cx="2739859" cy="16224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AL-05:   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灰色铝板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b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</a:b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1" name="TextBox 4"/>
          <p:cNvSpPr txBox="1"/>
          <p:nvPr>
            <p:custDataLst>
              <p:tags r:id="rId9"/>
            </p:custDataLst>
          </p:nvPr>
        </p:nvSpPr>
        <p:spPr>
          <a:xfrm>
            <a:off x="6195695" y="701040"/>
            <a:ext cx="2948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铝型材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和金属材料编号及名称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8"/>
          <p:cNvSpPr txBox="1"/>
          <p:nvPr>
            <p:custDataLst>
              <p:tags r:id="rId10"/>
            </p:custDataLst>
          </p:nvPr>
        </p:nvSpPr>
        <p:spPr>
          <a:xfrm>
            <a:off x="6474155" y="2931159"/>
            <a:ext cx="1691751" cy="7200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ST-01：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灰色大理石</a:t>
            </a: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ST-02：</a:t>
            </a:r>
            <a:r>
              <a:rPr lang="ja-JP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白色大理石 </a:t>
            </a: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TextBox 4"/>
          <p:cNvSpPr txBox="1"/>
          <p:nvPr>
            <p:custDataLst>
              <p:tags r:id="rId11"/>
            </p:custDataLst>
          </p:nvPr>
        </p:nvSpPr>
        <p:spPr>
          <a:xfrm>
            <a:off x="6195695" y="2634614"/>
            <a:ext cx="2948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、石材编号及名称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AF9E5-AE57-FFDD-6113-CD64C1468CB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607360" y="2661082"/>
            <a:ext cx="2257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地胶毯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材料编号及名称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CA30DB0F-C9DF-0555-3B43-9EB58A16286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901107" y="3017164"/>
            <a:ext cx="1691751" cy="8491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CP-03：   </a:t>
            </a:r>
            <a:r>
              <a:rPr lang="zh-CN" altLang="en-US" sz="10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深灰色橡胶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000" b="1" dirty="0">
              <a:solidFill>
                <a:srgbClr val="C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>
            <p:custDataLst>
              <p:tags r:id="rId1"/>
            </p:custDataLst>
          </p:nvPr>
        </p:nvSpPr>
        <p:spPr>
          <a:xfrm>
            <a:off x="523240" y="855980"/>
            <a:ext cx="8236585" cy="4121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白色乳胶漆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使用位置：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墙面、顶面</a:t>
            </a: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防火等级：物料需符合国内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级防火 </a:t>
            </a: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级别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457" y="517937"/>
            <a:ext cx="12757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PT-01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2620" r="1855" b="6409"/>
          <a:stretch>
            <a:fillRect/>
          </a:stretch>
        </p:blipFill>
        <p:spPr bwMode="auto">
          <a:xfrm>
            <a:off x="7147560" y="1354455"/>
            <a:ext cx="1508760" cy="14592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9C11D-4255-BFDF-DA44-7FA4B8574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7C63DF6-52BF-C710-27C4-E83D83EA93E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3240" y="855980"/>
            <a:ext cx="8236585" cy="4121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深灰色乳胶漆                                                     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使用位置：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墙面、顶面</a:t>
            </a: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防火等级：物料需符合国内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级防火 </a:t>
            </a: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级别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AEF8D-961B-EF8C-62B0-7FBB0088A2BF}"/>
              </a:ext>
            </a:extLst>
          </p:cNvPr>
          <p:cNvSpPr txBox="1"/>
          <p:nvPr/>
        </p:nvSpPr>
        <p:spPr>
          <a:xfrm>
            <a:off x="542457" y="517937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PT-02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664C97-EBFC-2459-5068-6ED0AC6044F6}"/>
              </a:ext>
            </a:extLst>
          </p:cNvPr>
          <p:cNvSpPr/>
          <p:nvPr/>
        </p:nvSpPr>
        <p:spPr>
          <a:xfrm>
            <a:off x="7147560" y="1354455"/>
            <a:ext cx="1511300" cy="1515746"/>
          </a:xfrm>
          <a:prstGeom prst="rect">
            <a:avLst/>
          </a:prstGeom>
          <a:solidFill>
            <a:srgbClr val="50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1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AF085-C0E5-26D9-BD80-5FEDE263D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1548C5C-2B3B-C867-856D-BEB2E79BFE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3240" y="855980"/>
            <a:ext cx="8236585" cy="4121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浅亚光灰色油漆                                                  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使用位置：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墙面、顶面</a:t>
            </a: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RL7035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，亮度系数为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30%</a:t>
            </a:r>
          </a:p>
          <a:p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参考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GBT13868-2009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标准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防火等级：物料需符合国内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级防火 </a:t>
            </a: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级别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B8024-3D80-F9EC-F4A9-21FF40845DAE}"/>
              </a:ext>
            </a:extLst>
          </p:cNvPr>
          <p:cNvSpPr txBox="1"/>
          <p:nvPr/>
        </p:nvSpPr>
        <p:spPr>
          <a:xfrm>
            <a:off x="542457" y="517937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PT-07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4896D-4302-C691-7D3E-7F2BC886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95" t="3672"/>
          <a:stretch>
            <a:fillRect/>
          </a:stretch>
        </p:blipFill>
        <p:spPr>
          <a:xfrm>
            <a:off x="7052310" y="1354454"/>
            <a:ext cx="1604010" cy="15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>
            <p:custDataLst>
              <p:tags r:id="rId1"/>
            </p:custDataLst>
          </p:nvPr>
        </p:nvSpPr>
        <p:spPr>
          <a:xfrm>
            <a:off x="405765" y="800735"/>
            <a:ext cx="833183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浅灰色胶合板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参考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GBT13868-2009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标准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区域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厨房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橱柜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 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457" y="51793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WD-01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045" y="2661285"/>
            <a:ext cx="1818005" cy="1080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078B9-7215-16DD-C232-0D2731678F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03"/>
          <a:stretch>
            <a:fillRect/>
          </a:stretch>
        </p:blipFill>
        <p:spPr>
          <a:xfrm>
            <a:off x="6578600" y="2626926"/>
            <a:ext cx="2076450" cy="19272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C1E38B-11E6-F9BE-FA2E-4C4FC5FD6FA9}"/>
              </a:ext>
            </a:extLst>
          </p:cNvPr>
          <p:cNvSpPr/>
          <p:nvPr/>
        </p:nvSpPr>
        <p:spPr>
          <a:xfrm>
            <a:off x="7051039" y="795655"/>
            <a:ext cx="1604010" cy="1520825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969A6-CA49-EF70-47BF-EF3CDCE44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69D8958B-A8D5-6D36-D5E8-3588672454C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5765" y="800735"/>
            <a:ext cx="8331835" cy="375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木板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区域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: 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一楼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 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C3984-DEB7-328D-4968-0AC2FFA78883}"/>
              </a:ext>
            </a:extLst>
          </p:cNvPr>
          <p:cNvSpPr txBox="1"/>
          <p:nvPr/>
        </p:nvSpPr>
        <p:spPr>
          <a:xfrm>
            <a:off x="542457" y="517937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WD-03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E11DC-F5B8-BD6B-1EB8-CFBB0E79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25"/>
          <a:stretch>
            <a:fillRect/>
          </a:stretch>
        </p:blipFill>
        <p:spPr>
          <a:xfrm>
            <a:off x="6350682" y="3081400"/>
            <a:ext cx="2304367" cy="1320676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79F0789F-A12F-037C-D76D-96447F6E1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039" y="795655"/>
            <a:ext cx="1604011" cy="16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0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BC675-0C31-15A5-0D55-C394F68A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ECC81D03-2F4D-C5CB-C8CD-BCB6D11B2B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5765" y="800735"/>
            <a:ext cx="833183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浅灰色胶合板</a:t>
            </a:r>
          </a:p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参考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GBT13868-2009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标准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区域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品尝室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和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厨房台面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 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6538-838E-C7B2-2D84-5824B3AEC29B}"/>
              </a:ext>
            </a:extLst>
          </p:cNvPr>
          <p:cNvSpPr txBox="1"/>
          <p:nvPr/>
        </p:nvSpPr>
        <p:spPr>
          <a:xfrm>
            <a:off x="542457" y="517937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WD-06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E07EEA-E52F-1612-5F11-329061C5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045" y="2661285"/>
            <a:ext cx="1818005" cy="10807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16C5EC-4D7D-951D-D182-FBADE0DA91D9}"/>
              </a:ext>
            </a:extLst>
          </p:cNvPr>
          <p:cNvSpPr/>
          <p:nvPr/>
        </p:nvSpPr>
        <p:spPr>
          <a:xfrm>
            <a:off x="7051039" y="795655"/>
            <a:ext cx="1604010" cy="1520825"/>
          </a:xfrm>
          <a:prstGeom prst="rect">
            <a:avLst/>
          </a:prstGeom>
          <a:solidFill>
            <a:srgbClr val="81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02548-EBDF-E9CD-6043-5188BEE5E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613" y="2571750"/>
            <a:ext cx="1998436" cy="19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3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73F4-6414-CD9B-CB4B-7EF71C5E8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61F856F0-E660-CD66-71BC-8C3BE1ADB5B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5765" y="800735"/>
            <a:ext cx="833183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名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: 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浅灰色地胶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RAL 7043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或类似材料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,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参考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GBT13868-2009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标准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区域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: 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品尝室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                 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承建商可提供质量相同对象代替， </a:t>
            </a: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但须交予设计师确认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备注：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材料颜色以实际样板为主，材料须保证并符合大量施工要求。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承建商应提供实物样板供设计师认可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承建商必须提前预测材料定货期事宜 </a:t>
            </a:r>
          </a:p>
          <a:p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需替换同类其他品牌材料，需承建方提供同类品牌样品供设计方重新确认 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A5A72-1C66-508E-E136-E348A99022F0}"/>
              </a:ext>
            </a:extLst>
          </p:cNvPr>
          <p:cNvSpPr txBox="1"/>
          <p:nvPr/>
        </p:nvSpPr>
        <p:spPr>
          <a:xfrm>
            <a:off x="542457" y="517937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编号 </a:t>
            </a:r>
            <a:r>
              <a:rPr lang="en-US" altLang="zh-CN" sz="16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CP-03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78D2B-C52A-616F-2EC5-1E8686BAF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744" y="2734291"/>
            <a:ext cx="1866321" cy="1608474"/>
          </a:xfrm>
          <a:prstGeom prst="rect">
            <a:avLst/>
          </a:prstGeom>
        </p:spPr>
      </p:pic>
      <p:pic>
        <p:nvPicPr>
          <p:cNvPr id="2" name="图片 134" descr="a93daedf20e22f8e86501358e0d57212">
            <a:extLst>
              <a:ext uri="{FF2B5EF4-FFF2-40B4-BE49-F238E27FC236}">
                <a16:creationId xmlns:a16="http://schemas.microsoft.com/office/drawing/2014/main" id="{2D91314A-70DC-C4C1-1082-500A37ABF4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341" y="855345"/>
            <a:ext cx="1597660" cy="15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04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f1e2991-94e2-4265-8408-a03efa97f62f"/>
  <p:tag name="COMMONDATA" val="eyJoZGlkIjoiZTYyMzMxOGMzOTQzZTM1YzRmNmJhOWE3NGViMjQ3MG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5252c03-436d-443d-9623-35b6b1750146">EYQKJF6MWWUA-347277308-535262</_dlc_DocId>
    <_dlc_DocIdUrl xmlns="a5252c03-436d-443d-9623-35b6b1750146">
      <Url>https://technionchina.sharepoint.com/sites/Files/_layouts/15/DocIdRedir.aspx?ID=EYQKJF6MWWUA-347277308-535262</Url>
      <Description>EYQKJF6MWWUA-347277308-535262</Description>
    </_dlc_DocIdUrl>
    <_ip_UnifiedCompliancePolicyUIAction xmlns="http://schemas.microsoft.com/sharepoint/v3" xsi:nil="true"/>
    <_ip_UnifiedCompliancePolicyProperties xmlns="http://schemas.microsoft.com/sharepoint/v3" xsi:nil="true"/>
    <lcf76f155ced4ddcb4097134ff3c332f xmlns="d4f7f636-57ce-4b6c-804a-20cdd9632755">
      <Terms xmlns="http://schemas.microsoft.com/office/infopath/2007/PartnerControls"/>
    </lcf76f155ced4ddcb4097134ff3c332f>
    <TaxCatchAll xmlns="a5252c03-436d-443d-9623-35b6b1750146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9938001D54BB478AEE31600B6C390C" ma:contentTypeVersion="575" ma:contentTypeDescription="新建文档。" ma:contentTypeScope="" ma:versionID="1902b9d538bf3e054ea3be2cc5f88ac9">
  <xsd:schema xmlns:xsd="http://www.w3.org/2001/XMLSchema" xmlns:xs="http://www.w3.org/2001/XMLSchema" xmlns:p="http://schemas.microsoft.com/office/2006/metadata/properties" xmlns:ns1="http://schemas.microsoft.com/sharepoint/v3" xmlns:ns2="eb9a734e-1f48-4066-80f1-ffce44e7266e" xmlns:ns3="a5252c03-436d-443d-9623-35b6b1750146" xmlns:ns4="d4f7f636-57ce-4b6c-804a-20cdd9632755" targetNamespace="http://schemas.microsoft.com/office/2006/metadata/properties" ma:root="true" ma:fieldsID="54ed5ad6f6e4ec07eabd4544637b1d94" ns1:_="" ns2:_="" ns3:_="" ns4:_="">
    <xsd:import namespace="http://schemas.microsoft.com/sharepoint/v3"/>
    <xsd:import namespace="eb9a734e-1f48-4066-80f1-ffce44e7266e"/>
    <xsd:import namespace="a5252c03-436d-443d-9623-35b6b1750146"/>
    <xsd:import namespace="d4f7f636-57ce-4b6c-804a-20cdd96327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4:MediaServiceObjectDetectorVersion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a734e-1f48-4066-80f1-ffce44e726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享对象详细信息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252c03-436d-443d-9623-35b6b1750146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509ab834-3fc2-40ea-9ee2-3d75d233dd1c}" ma:internalName="TaxCatchAll" ma:showField="CatchAllData" ma:web="a5252c03-436d-443d-9623-35b6b17501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7f636-57ce-4b6c-804a-20cdd96327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a911449f-327d-4edd-9340-e34d02be6c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EA10B8-7F60-4598-BD8A-1B01D5E184D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6BA285D-96E8-4271-9993-CE63705810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C56919-74CF-416A-B8AA-A368D731A5F3}">
  <ds:schemaRefs>
    <ds:schemaRef ds:uri="http://schemas.microsoft.com/office/2006/metadata/properties"/>
    <ds:schemaRef ds:uri="http://schemas.microsoft.com/office/infopath/2007/PartnerControls"/>
    <ds:schemaRef ds:uri="a5252c03-436d-443d-9623-35b6b1750146"/>
    <ds:schemaRef ds:uri="http://schemas.microsoft.com/sharepoint/v3"/>
    <ds:schemaRef ds:uri="d4f7f636-57ce-4b6c-804a-20cdd9632755"/>
  </ds:schemaRefs>
</ds:datastoreItem>
</file>

<file path=customXml/itemProps4.xml><?xml version="1.0" encoding="utf-8"?>
<ds:datastoreItem xmlns:ds="http://schemas.openxmlformats.org/officeDocument/2006/customXml" ds:itemID="{3D326271-89C0-44CC-85AF-716AEF31D5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9a734e-1f48-4066-80f1-ffce44e7266e"/>
    <ds:schemaRef ds:uri="a5252c03-436d-443d-9623-35b6b1750146"/>
    <ds:schemaRef ds:uri="d4f7f636-57ce-4b6c-804a-20cdd96327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227</TotalTime>
  <Words>1130</Words>
  <Application>Microsoft Office PowerPoint</Application>
  <PresentationFormat>On-screen Show (16:9)</PresentationFormat>
  <Paragraphs>188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Microsoft YaHei UI</vt:lpstr>
      <vt:lpstr>微软雅黑</vt:lpstr>
      <vt:lpstr>微软雅黑 Light</vt:lpstr>
      <vt:lpstr>苹方 中等</vt:lpstr>
      <vt:lpstr>Arial</vt:lpstr>
      <vt:lpstr>Calibri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Vicky WEI 魏祺</cp:lastModifiedBy>
  <cp:revision>446</cp:revision>
  <dcterms:created xsi:type="dcterms:W3CDTF">2017-02-13T10:24:00Z</dcterms:created>
  <dcterms:modified xsi:type="dcterms:W3CDTF">2026-06-22T02:58:08Z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AD6ADD50106F4F69B01200D8783F82C1_12</vt:lpwstr>
  </property>
  <property fmtid="{D5CDD505-2E9C-101B-9397-08002B2CF9AE}" pid="4" name="ContentTypeId">
    <vt:lpwstr>0x010100AB9938001D54BB478AEE31600B6C390C</vt:lpwstr>
  </property>
  <property fmtid="{D5CDD505-2E9C-101B-9397-08002B2CF9AE}" pid="5" name="_dlc_DocIdItemGuid">
    <vt:lpwstr>d159684c-8448-412d-8650-c4e4f8e264b7</vt:lpwstr>
  </property>
</Properties>
</file>